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9" r:id="rId6"/>
    <p:sldId id="261" r:id="rId7"/>
    <p:sldId id="262" r:id="rId8"/>
    <p:sldId id="271" r:id="rId9"/>
    <p:sldId id="272" r:id="rId10"/>
    <p:sldId id="265" r:id="rId11"/>
    <p:sldId id="270" r:id="rId12"/>
    <p:sldId id="277" r:id="rId13"/>
    <p:sldId id="273" r:id="rId14"/>
    <p:sldId id="266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ACD8"/>
    <a:srgbClr val="EA88BD"/>
    <a:srgbClr val="BA8FDC"/>
    <a:srgbClr val="F35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3"/>
    <p:restoredTop sz="95064"/>
  </p:normalViewPr>
  <p:slideViewPr>
    <p:cSldViewPr snapToGrid="0" snapToObjects="1">
      <p:cViewPr>
        <p:scale>
          <a:sx n="93" d="100"/>
          <a:sy n="93" d="100"/>
        </p:scale>
        <p:origin x="224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992F8-B448-B541-A738-2752BC6C085E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BB192-6917-F242-8F3B-1C7701003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86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www.nasa.gov/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75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48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9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SERIES: 2005-2014</a:t>
            </a:r>
          </a:p>
          <a:p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</a:t>
            </a:r>
            <a:r>
              <a:rPr lang="de-DE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DE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Atmospheric</a:t>
            </a:r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Infrared </a:t>
            </a:r>
            <a:r>
              <a:rPr lang="de-DE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Sounder</a:t>
            </a:r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(AIRS).</a:t>
            </a:r>
          </a:p>
          <a:p>
            <a:r>
              <a:rPr lang="de-DE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Credit</a:t>
            </a:r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DE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NASA</a:t>
            </a:r>
            <a:endParaRPr lang="de-DE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turned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TV,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dioxide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matter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considerable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interest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concern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dioxide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heat-trapping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gas,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responsible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global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warming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variously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predictable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climatic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conditions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means that forests could be used for carbon sequestration. </a:t>
            </a:r>
          </a:p>
          <a:p>
            <a:r>
              <a:rPr lang="en-US" baseline="0" dirty="0" smtClean="0"/>
              <a:t>In other words, forests can be the means to offsetting greenhouse gas emissions and mitigating climate change.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48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Growing</a:t>
            </a:r>
            <a:r>
              <a:rPr lang="en-US" baseline="0" dirty="0" smtClean="0"/>
              <a:t> trees </a:t>
            </a:r>
            <a:r>
              <a:rPr lang="en-US" dirty="0" smtClean="0"/>
              <a:t>absorb</a:t>
            </a:r>
            <a:r>
              <a:rPr lang="en-US" baseline="0" dirty="0" smtClean="0"/>
              <a:t> carbon from the atmosphere; it is allocated in the cells walls. </a:t>
            </a:r>
          </a:p>
          <a:p>
            <a:r>
              <a:rPr lang="en-US" baseline="0" dirty="0" smtClean="0"/>
              <a:t>Carbon is released during deforestation </a:t>
            </a:r>
            <a:r>
              <a:rPr lang="en-US" baseline="0" noProof="0" dirty="0" smtClean="0"/>
              <a:t>and burning. When carbon is released, it reacts with oxygen to form carbon dioxide. </a:t>
            </a:r>
          </a:p>
          <a:p>
            <a:r>
              <a:rPr lang="en-US" baseline="0" noProof="0" dirty="0" smtClean="0"/>
              <a:t>Wood products act as a temporary carbon sink, and can substitute for fossil fuels. </a:t>
            </a:r>
          </a:p>
          <a:p>
            <a:r>
              <a:rPr lang="en-US" baseline="0" noProof="0" dirty="0" smtClean="0"/>
              <a:t>Carbon sink: more carbon absorbed than released.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8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Knowing that</a:t>
            </a:r>
            <a:r>
              <a:rPr lang="en-US" baseline="0" dirty="0" smtClean="0"/>
              <a:t> carbon is stored in the cell-walls of trees, we asked this. </a:t>
            </a:r>
          </a:p>
          <a:p>
            <a:r>
              <a:rPr lang="en-US" dirty="0" smtClean="0"/>
              <a:t>The purpose for this research</a:t>
            </a:r>
            <a:r>
              <a:rPr lang="en-US" baseline="0" dirty="0" smtClean="0"/>
              <a:t> was to characterize intra- and inter-annual variation of carbon storage in trees and its relation to climatic variability.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0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4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6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9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5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68BFE-9228-4546-8C2B-5B88D01C856A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EAE43-40F1-834F-98D2-F095C8765618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7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E0FE-C394-6C4C-9CA6-5DF27E16765A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3FA8-D33D-D347-9FA9-6214178B18FB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6C4C7-583C-6841-B15F-E1CE37F0AFBE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4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1F556-4F60-0240-97D6-0C2C5CDAD507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82F6-5C62-FA44-A691-105BBE2A76E6}" type="datetime1">
              <a:rPr lang="en-US" smtClean="0"/>
              <a:t>4/6/16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8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66A0-289D-B343-A617-FAA0881788EE}" type="datetime1">
              <a:rPr lang="en-US" smtClean="0"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442D7-B775-1341-94B0-900B6C161076}" type="datetime1">
              <a:rPr lang="en-US" smtClean="0"/>
              <a:t>4/6/16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6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335B-6E2F-CE4A-9A41-DD73D39753A6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8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1D27D-C430-1E43-8DFE-C8EE10C08768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15CD-E0A5-CD41-A39E-DBE27C1FFD05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g"/><Relationship Id="rId20" Type="http://schemas.openxmlformats.org/officeDocument/2006/relationships/image" Target="../media/image18.jpg"/><Relationship Id="rId21" Type="http://schemas.openxmlformats.org/officeDocument/2006/relationships/image" Target="../media/image19.png"/><Relationship Id="rId22" Type="http://schemas.openxmlformats.org/officeDocument/2006/relationships/image" Target="../media/image20.jpg"/><Relationship Id="rId10" Type="http://schemas.openxmlformats.org/officeDocument/2006/relationships/image" Target="../media/image8.jpg"/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jpg"/><Relationship Id="rId14" Type="http://schemas.openxmlformats.org/officeDocument/2006/relationships/image" Target="../media/image12.jpg"/><Relationship Id="rId15" Type="http://schemas.openxmlformats.org/officeDocument/2006/relationships/image" Target="../media/image13.jpg"/><Relationship Id="rId16" Type="http://schemas.openxmlformats.org/officeDocument/2006/relationships/image" Target="../media/image14.jpg"/><Relationship Id="rId17" Type="http://schemas.openxmlformats.org/officeDocument/2006/relationships/image" Target="../media/image15.jpg"/><Relationship Id="rId18" Type="http://schemas.openxmlformats.org/officeDocument/2006/relationships/image" Target="../media/image16.jpg"/><Relationship Id="rId19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5827" y="1003094"/>
            <a:ext cx="9740347" cy="2386584"/>
          </a:xfrm>
        </p:spPr>
        <p:txBody>
          <a:bodyPr>
            <a:noAutofit/>
          </a:bodyPr>
          <a:lstStyle/>
          <a:p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Carbon storage in trees in relation to climate</a:t>
            </a:r>
            <a:endParaRPr lang="en-US" b="1" cap="all" dirty="0">
              <a:solidFill>
                <a:srgbClr val="002060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0018" y="4122880"/>
            <a:ext cx="8931965" cy="1655762"/>
          </a:xfrm>
        </p:spPr>
        <p:txBody>
          <a:bodyPr/>
          <a:lstStyle/>
          <a:p>
            <a:r>
              <a:rPr lang="en-US" sz="2600" dirty="0" smtClean="0">
                <a:solidFill>
                  <a:srgbClr val="C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Jennifer Salazar; Kiyomi Morino, PhD; Malcolm Hughes, PhD</a:t>
            </a:r>
          </a:p>
          <a:p>
            <a:endParaRPr lang="en-US" sz="100" dirty="0" smtClean="0">
              <a:solidFill>
                <a:srgbClr val="C00000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C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The Laboratory of Tree-Ring Research, University of Arizona, Tucson, Arizona, USA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C0000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Arizona/NASA Space Grant Symposium, 2016</a:t>
            </a:r>
            <a:endParaRPr lang="en-US" sz="2000" dirty="0">
              <a:solidFill>
                <a:srgbClr val="C00000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28" y="13062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Data Analysis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57138"/>
            <a:ext cx="12192000" cy="3943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10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28" y="130629"/>
            <a:ext cx="4558468" cy="1325563"/>
          </a:xfrm>
        </p:spPr>
        <p:txBody>
          <a:bodyPr>
            <a:normAutofit/>
          </a:bodyPr>
          <a:lstStyle/>
          <a:p>
            <a:r>
              <a:rPr lang="en-US" sz="48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findings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6246" y="1418062"/>
            <a:ext cx="5120497" cy="5319509"/>
            <a:chOff x="647094" y="1237565"/>
            <a:chExt cx="5120497" cy="53195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94" y="1237565"/>
              <a:ext cx="5120497" cy="5124450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 rot="16200000">
              <a:off x="-1247013" y="3431400"/>
              <a:ext cx="4560817" cy="610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cap="all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CELL-WALL AREA (</a:t>
              </a:r>
              <a:r>
                <a:rPr lang="en-US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mm</a:t>
              </a:r>
              <a:r>
                <a:rPr lang="en-US" sz="16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2</a:t>
              </a: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)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1685108" y="5946672"/>
              <a:ext cx="3327159" cy="610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cap="all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YEAR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74578" y="261260"/>
            <a:ext cx="4964130" cy="6475746"/>
            <a:chOff x="6260510" y="162784"/>
            <a:chExt cx="4964130" cy="6475746"/>
          </a:xfrm>
        </p:grpSpPr>
        <p:grpSp>
          <p:nvGrpSpPr>
            <p:cNvPr id="22" name="Group 21"/>
            <p:cNvGrpSpPr/>
            <p:nvPr/>
          </p:nvGrpSpPr>
          <p:grpSpPr>
            <a:xfrm>
              <a:off x="6260510" y="416900"/>
              <a:ext cx="4964130" cy="6221630"/>
              <a:chOff x="6374430" y="842917"/>
              <a:chExt cx="4519091" cy="566385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388499" y="1856920"/>
                <a:ext cx="4490955" cy="4649849"/>
                <a:chOff x="6388499" y="1194278"/>
                <a:chExt cx="5120497" cy="5301677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6388499" y="1194278"/>
                  <a:ext cx="5120497" cy="5301677"/>
                  <a:chOff x="647094" y="1237565"/>
                  <a:chExt cx="5120497" cy="5301677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tx1">
                        <a:lumMod val="85000"/>
                        <a:lumOff val="15000"/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094" y="1237565"/>
                    <a:ext cx="5120497" cy="5124450"/>
                  </a:xfrm>
                  <a:prstGeom prst="rect">
                    <a:avLst/>
                  </a:prstGeom>
                </p:spPr>
              </p:pic>
              <p:sp>
                <p:nvSpPr>
                  <p:cNvPr id="16" name="Title 1"/>
                  <p:cNvSpPr txBox="1">
                    <a:spLocks/>
                  </p:cNvSpPr>
                  <p:nvPr/>
                </p:nvSpPr>
                <p:spPr>
                  <a:xfrm rot="16200000">
                    <a:off x="-1254714" y="3307079"/>
                    <a:ext cx="4560816" cy="610402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1600" b="1" cap="all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CELL-WALL AREA (</a:t>
                    </a:r>
                    <a:r>
                      <a:rPr lang="en-US" sz="16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mm</a:t>
                    </a:r>
                    <a:r>
                      <a:rPr lang="en-US" sz="1600" b="1" baseline="300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2</a:t>
                    </a:r>
                    <a:r>
                      <a:rPr lang="en-US" sz="16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)</a:t>
                    </a:r>
                    <a:endParaRPr lang="en-US" sz="1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dobe Gothic Std B" charset="-127"/>
                      <a:ea typeface="Adobe Gothic Std B" charset="-127"/>
                      <a:cs typeface="Adobe Gothic Std B" charset="-127"/>
                    </a:endParaRPr>
                  </a:p>
                </p:txBody>
              </p:sp>
              <p:sp>
                <p:nvSpPr>
                  <p:cNvPr id="17" name="Title 1"/>
                  <p:cNvSpPr txBox="1">
                    <a:spLocks/>
                  </p:cNvSpPr>
                  <p:nvPr/>
                </p:nvSpPr>
                <p:spPr>
                  <a:xfrm>
                    <a:off x="1685106" y="5928840"/>
                    <a:ext cx="3327159" cy="610402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1600" b="1" cap="all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YEAR</a:t>
                    </a:r>
                    <a:endParaRPr lang="en-US" sz="1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dobe Gothic Std B" charset="-127"/>
                      <a:ea typeface="Adobe Gothic Std B" charset="-127"/>
                      <a:cs typeface="Adobe Gothic Std B" charset="-127"/>
                    </a:endParaRPr>
                  </a:p>
                </p:txBody>
              </p:sp>
            </p:grpSp>
            <p:sp>
              <p:nvSpPr>
                <p:cNvPr id="18" name="Rectangle 17"/>
                <p:cNvSpPr/>
                <p:nvPr/>
              </p:nvSpPr>
              <p:spPr>
                <a:xfrm>
                  <a:off x="8796270" y="1456192"/>
                  <a:ext cx="1107584" cy="4368875"/>
                </a:xfrm>
                <a:prstGeom prst="rect">
                  <a:avLst/>
                </a:prstGeom>
                <a:noFill/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chemeClr val="tx1">
                    <a:lumMod val="85000"/>
                    <a:lumOff val="1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903"/>
              <a:stretch/>
            </p:blipFill>
            <p:spPr>
              <a:xfrm>
                <a:off x="6374430" y="842917"/>
                <a:ext cx="4519091" cy="1496840"/>
              </a:xfrm>
              <a:prstGeom prst="rect">
                <a:avLst/>
              </a:prstGeom>
            </p:spPr>
          </p:pic>
        </p:grp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7709035" y="162784"/>
              <a:ext cx="2339431" cy="610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cap="all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Winter PRCP</a:t>
              </a:r>
              <a:endPara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11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28" y="130629"/>
            <a:ext cx="4558468" cy="1325563"/>
          </a:xfrm>
        </p:spPr>
        <p:txBody>
          <a:bodyPr>
            <a:normAutofit/>
          </a:bodyPr>
          <a:lstStyle/>
          <a:p>
            <a:r>
              <a:rPr lang="en-US" sz="48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findings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6246" y="1418062"/>
            <a:ext cx="5120497" cy="5319509"/>
            <a:chOff x="647094" y="1237565"/>
            <a:chExt cx="5120497" cy="53195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1">
                  <a:lumMod val="75000"/>
                  <a:lumOff val="2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94" y="1237565"/>
              <a:ext cx="5120497" cy="5124450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 rot="16200000">
              <a:off x="-1247013" y="3431400"/>
              <a:ext cx="4560817" cy="610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cap="all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CELL-WALL AREA (</a:t>
              </a:r>
              <a:r>
                <a:rPr lang="en-US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mm</a:t>
              </a:r>
              <a:r>
                <a:rPr lang="en-US" sz="1600" b="1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2</a:t>
              </a:r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)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1685108" y="5946672"/>
              <a:ext cx="3327159" cy="610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cap="all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YEAR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74578" y="261260"/>
            <a:ext cx="4964130" cy="6475746"/>
            <a:chOff x="6260510" y="162784"/>
            <a:chExt cx="4964130" cy="6475746"/>
          </a:xfrm>
        </p:grpSpPr>
        <p:grpSp>
          <p:nvGrpSpPr>
            <p:cNvPr id="22" name="Group 21"/>
            <p:cNvGrpSpPr/>
            <p:nvPr/>
          </p:nvGrpSpPr>
          <p:grpSpPr>
            <a:xfrm>
              <a:off x="6260510" y="416900"/>
              <a:ext cx="4964130" cy="6221630"/>
              <a:chOff x="6374430" y="842917"/>
              <a:chExt cx="4519091" cy="566385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388499" y="1856920"/>
                <a:ext cx="4490955" cy="4649849"/>
                <a:chOff x="6388499" y="1194278"/>
                <a:chExt cx="5120497" cy="5301677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6388499" y="1194278"/>
                  <a:ext cx="5120497" cy="5301677"/>
                  <a:chOff x="647094" y="1237565"/>
                  <a:chExt cx="5120497" cy="5301677"/>
                </a:xfrm>
              </p:grpSpPr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094" y="1237565"/>
                    <a:ext cx="5120497" cy="5124450"/>
                  </a:xfrm>
                  <a:prstGeom prst="rect">
                    <a:avLst/>
                  </a:prstGeom>
                </p:spPr>
              </p:pic>
              <p:sp>
                <p:nvSpPr>
                  <p:cNvPr id="16" name="Title 1"/>
                  <p:cNvSpPr txBox="1">
                    <a:spLocks/>
                  </p:cNvSpPr>
                  <p:nvPr/>
                </p:nvSpPr>
                <p:spPr>
                  <a:xfrm rot="16200000">
                    <a:off x="-1254714" y="3307079"/>
                    <a:ext cx="4560816" cy="610402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1600" b="1" cap="all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CELL-WALL AREA (</a:t>
                    </a:r>
                    <a:r>
                      <a:rPr lang="en-US" sz="16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mm</a:t>
                    </a:r>
                    <a:r>
                      <a:rPr lang="en-US" sz="1600" b="1" baseline="300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2</a:t>
                    </a:r>
                    <a:r>
                      <a:rPr lang="en-US" sz="16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)</a:t>
                    </a:r>
                    <a:endParaRPr lang="en-US" sz="1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dobe Gothic Std B" charset="-127"/>
                      <a:ea typeface="Adobe Gothic Std B" charset="-127"/>
                      <a:cs typeface="Adobe Gothic Std B" charset="-127"/>
                    </a:endParaRPr>
                  </a:p>
                </p:txBody>
              </p:sp>
              <p:sp>
                <p:nvSpPr>
                  <p:cNvPr id="17" name="Title 1"/>
                  <p:cNvSpPr txBox="1">
                    <a:spLocks/>
                  </p:cNvSpPr>
                  <p:nvPr/>
                </p:nvSpPr>
                <p:spPr>
                  <a:xfrm>
                    <a:off x="1685106" y="5928840"/>
                    <a:ext cx="3327159" cy="610402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r>
                      <a:rPr lang="en-US" sz="1600" b="1" cap="all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dobe Gothic Std B" charset="-127"/>
                        <a:ea typeface="Adobe Gothic Std B" charset="-127"/>
                        <a:cs typeface="Adobe Gothic Std B" charset="-127"/>
                      </a:rPr>
                      <a:t>YEAR</a:t>
                    </a:r>
                    <a:endParaRPr lang="en-US" sz="1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dobe Gothic Std B" charset="-127"/>
                      <a:ea typeface="Adobe Gothic Std B" charset="-127"/>
                      <a:cs typeface="Adobe Gothic Std B" charset="-127"/>
                    </a:endParaRPr>
                  </a:p>
                </p:txBody>
              </p:sp>
            </p:grpSp>
            <p:sp>
              <p:nvSpPr>
                <p:cNvPr id="18" name="Rectangle 17"/>
                <p:cNvSpPr/>
                <p:nvPr/>
              </p:nvSpPr>
              <p:spPr>
                <a:xfrm>
                  <a:off x="8796270" y="1456192"/>
                  <a:ext cx="1107584" cy="4368875"/>
                </a:xfrm>
                <a:prstGeom prst="rect">
                  <a:avLst/>
                </a:prstGeom>
                <a:noFill/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903"/>
              <a:stretch/>
            </p:blipFill>
            <p:spPr>
              <a:xfrm>
                <a:off x="6374430" y="842917"/>
                <a:ext cx="4519091" cy="1496840"/>
              </a:xfrm>
              <a:prstGeom prst="rect">
                <a:avLst/>
              </a:prstGeom>
            </p:spPr>
          </p:pic>
        </p:grp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7709035" y="162784"/>
              <a:ext cx="2339431" cy="6104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cap="all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Winter PRCP</a:t>
              </a:r>
              <a:endPara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12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6368" y="414099"/>
            <a:ext cx="9836570" cy="1015663"/>
            <a:chOff x="1247300" y="414099"/>
            <a:chExt cx="9836570" cy="1015663"/>
          </a:xfrm>
        </p:grpSpPr>
        <p:sp>
          <p:nvSpPr>
            <p:cNvPr id="5" name="Rectangle 4"/>
            <p:cNvSpPr/>
            <p:nvPr/>
          </p:nvSpPr>
          <p:spPr>
            <a:xfrm>
              <a:off x="1247300" y="414099"/>
              <a:ext cx="392806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cap="all" dirty="0" smtClean="0">
                  <a:solidFill>
                    <a:srgbClr val="00206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Mar. 2012</a:t>
              </a:r>
              <a:endParaRPr lang="en-US" sz="6600" b="1" dirty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61193" y="414099"/>
              <a:ext cx="39226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cap="all" dirty="0" smtClean="0">
                  <a:solidFill>
                    <a:srgbClr val="00206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Mar. 2013</a:t>
              </a:r>
              <a:endParaRPr lang="en-US" sz="6600" b="1" dirty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2396" y="2031545"/>
            <a:ext cx="11887208" cy="4180114"/>
            <a:chOff x="195989" y="2031545"/>
            <a:chExt cx="11887208" cy="41801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593" y="2031545"/>
              <a:ext cx="5943604" cy="41801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989" y="2031546"/>
              <a:ext cx="5943604" cy="4180113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13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778" y="58176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cap="all" dirty="0" smtClean="0">
                <a:solidFill>
                  <a:srgbClr val="C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Conclusions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8778" y="1907649"/>
            <a:ext cx="9994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«</a:t>
            </a:r>
            <a:r>
              <a:rPr lang="en-US" sz="32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Must </a:t>
            </a:r>
            <a:r>
              <a:rPr lang="en-US" sz="3200" b="1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refine</a:t>
            </a:r>
            <a:r>
              <a:rPr lang="en-US" sz="32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methods for processing.  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«</a:t>
            </a:r>
            <a:r>
              <a:rPr lang="en-US" sz="32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In trees, cell-wall area </a:t>
            </a:r>
            <a:r>
              <a:rPr lang="en-US" sz="3200" b="1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does vary </a:t>
            </a:r>
            <a:r>
              <a:rPr lang="en-US" sz="32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based on seasonality.</a:t>
            </a:r>
          </a:p>
          <a:p>
            <a:r>
              <a:rPr lang="fr-FR" sz="44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«</a:t>
            </a:r>
            <a:r>
              <a:rPr lang="en-US" sz="32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Factors that influence carbon allocation include climatic conditions, like </a:t>
            </a:r>
            <a:r>
              <a:rPr lang="en-US" sz="3200" b="1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precipitation</a:t>
            </a:r>
            <a:r>
              <a:rPr lang="en-US" sz="32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. 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«</a:t>
            </a:r>
            <a:r>
              <a:rPr lang="en-US" sz="32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Forests are an important </a:t>
            </a:r>
            <a:r>
              <a:rPr lang="en-US" sz="3200" b="1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carbon sink</a:t>
            </a:r>
            <a:r>
              <a:rPr lang="en-US" sz="3200" dirty="0" smtClean="0">
                <a:solidFill>
                  <a:srgbClr val="002060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, given there is water available. </a:t>
            </a:r>
            <a:endParaRPr lang="en-US" sz="3200" dirty="0">
              <a:solidFill>
                <a:srgbClr val="002060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14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38200" y="320523"/>
            <a:ext cx="10515600" cy="4484430"/>
            <a:chOff x="838200" y="1186785"/>
            <a:chExt cx="10515600" cy="44844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86785"/>
              <a:ext cx="2173153" cy="44844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0647" y="1186785"/>
              <a:ext cx="2173153" cy="44844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984" y="1186785"/>
              <a:ext cx="2173153" cy="44844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092" y="1186785"/>
              <a:ext cx="2173153" cy="4484430"/>
            </a:xfrm>
            <a:prstGeom prst="rect">
              <a:avLst/>
            </a:prstGeom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0797" y="1763042"/>
            <a:ext cx="10515600" cy="2200275"/>
          </a:xfrm>
        </p:spPr>
        <p:txBody>
          <a:bodyPr anchor="ctr">
            <a:normAutofit/>
          </a:bodyPr>
          <a:lstStyle/>
          <a:p>
            <a:pPr algn="ctr"/>
            <a:r>
              <a:rPr lang="en-US" sz="9600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Thank You.</a:t>
            </a:r>
            <a:endParaRPr lang="en-US" sz="8000" dirty="0">
              <a:solidFill>
                <a:srgbClr val="C00000"/>
              </a:solidFill>
            </a:endParaRPr>
          </a:p>
        </p:txBody>
      </p:sp>
      <p:pic>
        <p:nvPicPr>
          <p:cNvPr id="20" name="Picture 19" descr="LTRR logo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 b="3256"/>
          <a:stretch/>
        </p:blipFill>
        <p:spPr>
          <a:xfrm>
            <a:off x="0" y="5203371"/>
            <a:ext cx="12192000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5" y="1295399"/>
            <a:ext cx="4984169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36" y="598596"/>
            <a:ext cx="3657606" cy="566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7269"/>
            <a:ext cx="5308600" cy="9024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400" y="5660571"/>
            <a:ext cx="10871200" cy="841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60401" y="5796729"/>
            <a:ext cx="4812140" cy="569501"/>
          </a:xfrm>
        </p:spPr>
        <p:txBody>
          <a:bodyPr>
            <a:normAutofit/>
          </a:bodyPr>
          <a:lstStyle/>
          <a:p>
            <a:pPr algn="ctr"/>
            <a:r>
              <a:rPr lang="en-US" sz="3200" b="1" cap="all" dirty="0" smtClean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Jan 2005 – APR 2014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1" y="5833638"/>
            <a:ext cx="5948219" cy="4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765" y="2362200"/>
            <a:ext cx="10289572" cy="347749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737" y="338447"/>
            <a:ext cx="10515600" cy="1628898"/>
          </a:xfrm>
        </p:spPr>
        <p:txBody>
          <a:bodyPr/>
          <a:lstStyle/>
          <a:p>
            <a:pPr algn="ctr"/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Forests are </a:t>
            </a:r>
            <a:r>
              <a:rPr lang="en-US" sz="4800" b="1" u="sng" cap="all" dirty="0" smtClean="0">
                <a:solidFill>
                  <a:srgbClr val="C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critical</a:t>
            </a:r>
            <a:r>
              <a:rPr lang="en-US" sz="4800" b="1" cap="all" dirty="0" smtClean="0">
                <a:solidFill>
                  <a:srgbClr val="C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 </a:t>
            </a:r>
            <a:r>
              <a:rPr lang="en-US" sz="4800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/>
            </a:r>
            <a:br>
              <a:rPr lang="en-US" sz="4800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to the GLOBAL CARBON CYCLE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49873" y="1884222"/>
            <a:ext cx="4616534" cy="4627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300" dirty="0" smtClean="0">
                <a:solidFill>
                  <a:schemeClr val="accent6">
                    <a:lumMod val="75000"/>
                  </a:schemeClr>
                </a:solidFill>
                <a:latin typeface="Phosphate Inline" charset="0"/>
                <a:ea typeface="Phosphate Inline" charset="0"/>
                <a:cs typeface="Phosphate Inline" charset="0"/>
              </a:rPr>
              <a:t>1/2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Phosphate Inline" charset="0"/>
              <a:ea typeface="Phosphate Inline" charset="0"/>
              <a:cs typeface="Phosphate Inline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73877" y="1787237"/>
            <a:ext cx="4725390" cy="4627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s-IS" dirty="0" smtClean="0">
                <a:solidFill>
                  <a:schemeClr val="accent6">
                    <a:lumMod val="7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…the dry weight of wood is </a:t>
            </a:r>
            <a:r>
              <a:rPr lang="is-IS" b="1" dirty="0" smtClean="0">
                <a:solidFill>
                  <a:schemeClr val="accent6">
                    <a:lumMod val="7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carbon</a:t>
            </a:r>
            <a:r>
              <a:rPr lang="is-IS" dirty="0" smtClean="0">
                <a:solidFill>
                  <a:schemeClr val="accent6">
                    <a:lumMod val="7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3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0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28904" y="452048"/>
            <a:ext cx="8216906" cy="5928648"/>
            <a:chOff x="3587747" y="452048"/>
            <a:chExt cx="8216906" cy="5928648"/>
          </a:xfrm>
        </p:grpSpPr>
        <p:grpSp>
          <p:nvGrpSpPr>
            <p:cNvPr id="15" name="Group 14"/>
            <p:cNvGrpSpPr/>
            <p:nvPr/>
          </p:nvGrpSpPr>
          <p:grpSpPr>
            <a:xfrm>
              <a:off x="3587747" y="1126006"/>
              <a:ext cx="8216906" cy="5254690"/>
              <a:chOff x="837426" y="0"/>
              <a:chExt cx="10724041" cy="68580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9203" y="0"/>
                <a:ext cx="5402264" cy="68580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0610" y="0"/>
                <a:ext cx="5402264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7426" y="0"/>
                <a:ext cx="5138495" cy="6858000"/>
              </a:xfrm>
              <a:prstGeom prst="rect">
                <a:avLst/>
              </a:prstGeom>
            </p:spPr>
          </p:pic>
        </p:grpSp>
        <p:sp>
          <p:nvSpPr>
            <p:cNvPr id="7" name="Title 1"/>
            <p:cNvSpPr txBox="1">
              <a:spLocks/>
            </p:cNvSpPr>
            <p:nvPr/>
          </p:nvSpPr>
          <p:spPr>
            <a:xfrm>
              <a:off x="3648453" y="452048"/>
              <a:ext cx="8085860" cy="10210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cap="all" dirty="0" smtClean="0">
                  <a:solidFill>
                    <a:srgbClr val="C00000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Atmosphere</a:t>
              </a:r>
              <a:endParaRPr lang="en-US" b="1" dirty="0">
                <a:solidFill>
                  <a:srgbClr val="002060"/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</p:grpSp>
      <p:sp>
        <p:nvSpPr>
          <p:cNvPr id="14" name="Down Arrow 13"/>
          <p:cNvSpPr/>
          <p:nvPr/>
        </p:nvSpPr>
        <p:spPr>
          <a:xfrm>
            <a:off x="435049" y="562707"/>
            <a:ext cx="1710269" cy="5817989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 rot="10800000">
            <a:off x="2447514" y="562707"/>
            <a:ext cx="933914" cy="581798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8FD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z="1600" smtClean="0">
                <a:latin typeface="Franklin Gothic Demi Cond" charset="0"/>
                <a:ea typeface="Franklin Gothic Demi Cond" charset="0"/>
                <a:cs typeface="Franklin Gothic Demi Cond" charset="0"/>
              </a:rPr>
              <a:t>4</a:t>
            </a:fld>
            <a:endParaRPr lang="en-US" dirty="0"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69" y="132737"/>
            <a:ext cx="6610662" cy="65925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5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860" y="0"/>
            <a:ext cx="10515600" cy="6858000"/>
          </a:xfrm>
        </p:spPr>
        <p:txBody>
          <a:bodyPr/>
          <a:lstStyle/>
          <a:p>
            <a:pPr algn="ctr"/>
            <a:r>
              <a:rPr lang="en-US" sz="6000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Does the amount of </a:t>
            </a:r>
            <a:br>
              <a:rPr lang="en-US" sz="6000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sz="6000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cell-wall area vary?</a:t>
            </a:r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/>
            </a:r>
            <a:b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/>
            </a:r>
            <a:b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sz="4800" b="1" cap="all" dirty="0" smtClean="0">
                <a:solidFill>
                  <a:srgbClr val="C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What factors explain this?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6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0629"/>
            <a:ext cx="10515600" cy="1325563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Approach in the field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51710" y="5782611"/>
            <a:ext cx="7688580" cy="1021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all" dirty="0" smtClean="0">
                <a:solidFill>
                  <a:schemeClr val="accent4">
                    <a:lumMod val="7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rPr>
              <a:t>Mt. bigelow, 2010 - 2014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Adobe Gothic Std B" charset="-127"/>
              <a:ea typeface="Adobe Gothic Std B" charset="-127"/>
              <a:cs typeface="Adobe Gothic Std B" charset="-127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1098870"/>
            <a:ext cx="10515600" cy="4607541"/>
            <a:chOff x="770708" y="1231900"/>
            <a:chExt cx="10515600" cy="46075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08" y="1231900"/>
              <a:ext cx="2173153" cy="448443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155" y="1231900"/>
              <a:ext cx="2173153" cy="448443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92" y="1231900"/>
              <a:ext cx="2173153" cy="44844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600" y="1231900"/>
              <a:ext cx="2173153" cy="448443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00084" y="5531664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00000"/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215</a:t>
              </a:r>
              <a:endParaRPr lang="en-US" sz="1400" b="1" dirty="0">
                <a:solidFill>
                  <a:srgbClr val="C00000"/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01976" y="5531664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00000"/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216</a:t>
              </a:r>
              <a:endParaRPr lang="en-US" sz="1400" b="1" dirty="0">
                <a:solidFill>
                  <a:srgbClr val="C00000"/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03868" y="5531664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00000"/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218</a:t>
              </a:r>
              <a:endParaRPr lang="en-US" sz="1400" b="1" dirty="0">
                <a:solidFill>
                  <a:srgbClr val="C00000"/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742531" y="5531664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00000"/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220</a:t>
              </a:r>
              <a:endParaRPr lang="en-US" sz="1400" b="1" dirty="0">
                <a:solidFill>
                  <a:srgbClr val="C00000"/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7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182" y="1696278"/>
            <a:ext cx="9559637" cy="422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8" y="130629"/>
            <a:ext cx="6052458" cy="1325563"/>
          </a:xfrm>
        </p:spPr>
        <p:txBody>
          <a:bodyPr>
            <a:noAutofit/>
          </a:bodyPr>
          <a:lstStyle/>
          <a:p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From field to lab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63357" y="1071878"/>
            <a:ext cx="8413915" cy="504000"/>
            <a:chOff x="1763357" y="1141153"/>
            <a:chExt cx="8413915" cy="504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763357" y="1510484"/>
              <a:ext cx="8413915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789861" y="1386845"/>
              <a:ext cx="0" cy="25830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58942" y="1141153"/>
              <a:ext cx="2585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ANNUAL RING 2011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10150768" y="1312055"/>
            <a:ext cx="0" cy="25830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8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182" y="1696278"/>
            <a:ext cx="9559637" cy="422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8" y="130629"/>
            <a:ext cx="5893711" cy="1325563"/>
          </a:xfrm>
        </p:spPr>
        <p:txBody>
          <a:bodyPr>
            <a:noAutofit/>
          </a:bodyPr>
          <a:lstStyle/>
          <a:p>
            <a:r>
              <a:rPr lang="en-US" b="1" cap="all" dirty="0" smtClean="0">
                <a:solidFill>
                  <a:srgbClr val="00206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From field to lab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63357" y="1071878"/>
            <a:ext cx="8701142" cy="5513613"/>
            <a:chOff x="1763357" y="1141153"/>
            <a:chExt cx="8701142" cy="551361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763357" y="1510484"/>
              <a:ext cx="8413915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789861" y="1386845"/>
              <a:ext cx="0" cy="25830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58942" y="1141153"/>
              <a:ext cx="2585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ANNUAL RING 2011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48129" y="6220691"/>
              <a:ext cx="2585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4">
                      <a:lumMod val="7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EARLY WOOD (EW)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631482" y="6316212"/>
              <a:ext cx="183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Adobe Gothic Std B" charset="-127"/>
                  <a:ea typeface="Adobe Gothic Std B" charset="-127"/>
                  <a:cs typeface="Adobe Gothic Std B" charset="-127"/>
                </a:rPr>
                <a:t>LATE WOOD (LW)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latin typeface="Adobe Gothic Std B" charset="-127"/>
                <a:ea typeface="Adobe Gothic Std B" charset="-127"/>
                <a:cs typeface="Adobe Gothic Std B" charset="-127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63357" y="1761525"/>
              <a:ext cx="7155354" cy="4459166"/>
            </a:xfrm>
            <a:prstGeom prst="rect">
              <a:avLst/>
            </a:prstGeom>
            <a:solidFill>
              <a:schemeClr val="accent4">
                <a:lumMod val="75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918711" y="1761526"/>
              <a:ext cx="1258561" cy="455468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10150768" y="1312055"/>
            <a:ext cx="0" cy="25830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9</a:t>
            </a:r>
            <a:endParaRPr lang="en-US" dirty="0">
              <a:solidFill>
                <a:prstClr val="black">
                  <a:tint val="75000"/>
                </a:prst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1750</TotalTime>
  <Words>413</Words>
  <Application>Microsoft Macintosh PowerPoint</Application>
  <PresentationFormat>Widescreen</PresentationFormat>
  <Paragraphs>81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Franklin Gothic Book</vt:lpstr>
      <vt:lpstr>Franklin Gothic Demi Cond</vt:lpstr>
      <vt:lpstr>Franklin Gothic Medium</vt:lpstr>
      <vt:lpstr>Phosphate Inline</vt:lpstr>
      <vt:lpstr>Office Theme</vt:lpstr>
      <vt:lpstr>Carbon storage in trees in relation to climate</vt:lpstr>
      <vt:lpstr>Jan 2005 – APR 2014</vt:lpstr>
      <vt:lpstr>Forests are critical  to the GLOBAL CARBON CYCLE</vt:lpstr>
      <vt:lpstr>PowerPoint Presentation</vt:lpstr>
      <vt:lpstr>PowerPoint Presentation</vt:lpstr>
      <vt:lpstr>Does the amount of  cell-wall area vary?  What factors explain this?</vt:lpstr>
      <vt:lpstr>Approach in the field</vt:lpstr>
      <vt:lpstr>From field to lab</vt:lpstr>
      <vt:lpstr>From field to lab</vt:lpstr>
      <vt:lpstr>Data Analysis</vt:lpstr>
      <vt:lpstr>findings</vt:lpstr>
      <vt:lpstr>findings</vt:lpstr>
      <vt:lpstr>PowerPoint Presentation</vt:lpstr>
      <vt:lpstr>Conclusions</vt:lpstr>
      <vt:lpstr>Thank You.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storage in trees in relation to climate</dc:title>
  <dc:creator>Jennifer Salazar</dc:creator>
  <cp:lastModifiedBy>Jennifer Salazar</cp:lastModifiedBy>
  <cp:revision>166</cp:revision>
  <dcterms:created xsi:type="dcterms:W3CDTF">2016-04-04T08:40:39Z</dcterms:created>
  <dcterms:modified xsi:type="dcterms:W3CDTF">2016-04-07T03:28:31Z</dcterms:modified>
</cp:coreProperties>
</file>